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79" r:id="rId2"/>
    <p:sldId id="257" r:id="rId3"/>
    <p:sldId id="263" r:id="rId4"/>
    <p:sldId id="277" r:id="rId5"/>
    <p:sldId id="283" r:id="rId6"/>
    <p:sldId id="284" r:id="rId7"/>
    <p:sldId id="282" r:id="rId8"/>
    <p:sldId id="285" r:id="rId9"/>
    <p:sldId id="286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667" autoAdjust="0"/>
  </p:normalViewPr>
  <p:slideViewPr>
    <p:cSldViewPr snapToGrid="0">
      <p:cViewPr varScale="1">
        <p:scale>
          <a:sx n="126" d="100"/>
          <a:sy n="126" d="100"/>
        </p:scale>
        <p:origin x="119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BF61D801-0C64-DAC6-71E2-70D3A3F07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62F60C11-2A55-1883-B4A1-CBF2BEE3D4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D711EF1C-9685-320C-591A-70C89972AB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31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F4488D6-9E38-ED44-4F6F-9C8DF0E7C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E1D64908-3D0C-E90B-B51B-8CC1E05E18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0CFE7766-5D51-4362-C284-518D0A6CC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5502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38E18CA-8F87-E11D-6EC8-82C228EB1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4E43EDE-C177-9EBE-3F51-5581FE6B1E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9BB4B45-AE06-075E-EB4C-1025344733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5338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73A0687B-0CB2-DE43-2A7F-3D8FEE071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45B53233-EA04-2405-8421-49EEC358DC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740F4AEE-C4CD-CB59-FB39-689B648434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4835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EC2850D6-E130-33B5-FC8A-46802DBAF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B3B5CF0-2553-CA62-B441-7DA3169385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A1DB9092-A61E-05BC-46E9-806B99A89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6379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D7B0543E-A4B9-3B5A-1B69-CE020DC11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A914311-E2CB-1EDB-0358-AB647D6AA0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079B6E00-A042-EADD-8AE4-20CB05A06E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511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B533954-A729-8780-BF7B-6718EACE4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9F9AFC4-3D4F-E500-297E-1E70297B34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DA7FD7F-7A62-5279-16B7-57BE1C0D04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9187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E3BFE4EF-14E1-1A0E-93A1-0F41B2534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F1138B27-CDDE-5266-FBA8-543EE6592B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F580E33A-09E6-B599-2077-4D8FD0C469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9359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725C0311-EB8F-D7EE-5206-ED56A4BE5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4F53EBB6-3A2E-CA84-5441-CE924207B8E3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>
            <a:extLst>
              <a:ext uri="{FF2B5EF4-FFF2-40B4-BE49-F238E27FC236}">
                <a16:creationId xmlns:a16="http://schemas.microsoft.com/office/drawing/2014/main" id="{A05B4114-8326-7BC9-6D60-54BA57A732C6}"/>
              </a:ext>
            </a:extLst>
          </p:cNvPr>
          <p:cNvSpPr txBox="1"/>
          <p:nvPr/>
        </p:nvSpPr>
        <p:spPr>
          <a:xfrm>
            <a:off x="1339749" y="2710050"/>
            <a:ext cx="6208061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>
                <a:solidFill>
                  <a:srgbClr val="19264B"/>
                </a:solidFill>
              </a:rPr>
              <a:t>하계 컨퍼런스 </a:t>
            </a:r>
            <a:r>
              <a:rPr lang="en-US" altLang="ko-KR" sz="2500" b="1" dirty="0">
                <a:solidFill>
                  <a:srgbClr val="19264B"/>
                </a:solidFill>
              </a:rPr>
              <a:t>CV 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r>
              <a:rPr lang="en-US" altLang="ko" sz="2500" b="1" dirty="0">
                <a:solidFill>
                  <a:srgbClr val="19264B"/>
                </a:solidFill>
              </a:rPr>
              <a:t> </a:t>
            </a:r>
            <a:r>
              <a:rPr lang="ko-KR" altLang="en-US" sz="2500" b="1" dirty="0">
                <a:solidFill>
                  <a:srgbClr val="19264B"/>
                </a:solidFill>
              </a:rPr>
              <a:t>중간 발표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28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최재민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832D1574-14B4-CD98-8D8E-0BD776517342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786B0B55-7FD4-E607-43CB-BE97AA08EF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53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인원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09618" y="2481169"/>
            <a:ext cx="3043447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김태환 </a:t>
            </a:r>
            <a:r>
              <a:rPr lang="en-US" altLang="ko-KR" dirty="0"/>
              <a:t>AI</a:t>
            </a:r>
            <a:r>
              <a:rPr lang="ko-KR" altLang="en-US" dirty="0"/>
              <a:t>학과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최재민 소프트웨어학부</a:t>
            </a:r>
            <a:endParaRPr lang="en-US" altLang="ko-K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DDA832FD-0186-9B1E-301E-1ABC5C4C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F11840E-AEE5-0BC0-ECD3-5AF7CCB60A7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27C9006A-8F24-A221-A604-9C8CBA592B7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BD43CADA-5473-510C-993F-13EEAC3599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0F341D5E-A038-1AF2-417A-5C88E1A9FBFF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54E337-5856-A5A4-844C-4D246879FFA4}"/>
              </a:ext>
            </a:extLst>
          </p:cNvPr>
          <p:cNvSpPr txBox="1"/>
          <p:nvPr/>
        </p:nvSpPr>
        <p:spPr>
          <a:xfrm>
            <a:off x="1833856" y="2517252"/>
            <a:ext cx="6670416" cy="13447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Motion Generation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사람의 행동을 </a:t>
            </a:r>
            <a:r>
              <a:rPr lang="en-US" altLang="ko-KR" dirty="0">
                <a:sym typeface="Wingdings" panose="05000000000000000000" pitchFamily="2" charset="2"/>
              </a:rPr>
              <a:t>3D</a:t>
            </a:r>
            <a:r>
              <a:rPr lang="ko-KR" altLang="en-US" dirty="0">
                <a:sym typeface="Wingdings" panose="05000000000000000000" pitchFamily="2" charset="2"/>
              </a:rPr>
              <a:t>에서 생성하는 연구 분야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Limitations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1. Training </a:t>
            </a:r>
            <a:r>
              <a:rPr lang="ko-KR" altLang="en-US" dirty="0">
                <a:sym typeface="Wingdings" panose="05000000000000000000" pitchFamily="2" charset="2"/>
              </a:rPr>
              <a:t>및 </a:t>
            </a:r>
            <a:r>
              <a:rPr lang="en-US" altLang="ko-KR" dirty="0">
                <a:sym typeface="Wingdings" panose="05000000000000000000" pitchFamily="2" charset="2"/>
              </a:rPr>
              <a:t>Inference cost</a:t>
            </a:r>
            <a:r>
              <a:rPr lang="ko-KR" altLang="en-US" dirty="0">
                <a:sym typeface="Wingdings" panose="05000000000000000000" pitchFamily="2" charset="2"/>
              </a:rPr>
              <a:t>가 크다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2. </a:t>
            </a:r>
            <a:r>
              <a:rPr lang="ko-KR" altLang="en-US" dirty="0">
                <a:sym typeface="Wingdings" panose="05000000000000000000" pitchFamily="2" charset="2"/>
              </a:rPr>
              <a:t>효율적인 </a:t>
            </a:r>
            <a:r>
              <a:rPr lang="en-US" altLang="ko-KR" dirty="0">
                <a:sym typeface="Wingdings" panose="05000000000000000000" pitchFamily="2" charset="2"/>
              </a:rPr>
              <a:t>Motion generation</a:t>
            </a:r>
            <a:r>
              <a:rPr lang="ko-KR" altLang="en-US" dirty="0">
                <a:sym typeface="Wingdings" panose="05000000000000000000" pitchFamily="2" charset="2"/>
              </a:rPr>
              <a:t> 연구는 </a:t>
            </a:r>
            <a:r>
              <a:rPr lang="en-US" altLang="ko-KR" dirty="0">
                <a:sym typeface="Wingdings" panose="05000000000000000000" pitchFamily="2" charset="2"/>
              </a:rPr>
              <a:t>Scene</a:t>
            </a:r>
            <a:r>
              <a:rPr lang="ko-KR" altLang="en-US" dirty="0">
                <a:sym typeface="Wingdings" panose="05000000000000000000" pitchFamily="2" charset="2"/>
              </a:rPr>
              <a:t>을 고려하지 않은 경우가 대다수이다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D5C41E-909D-14CE-21E3-700279FE7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210" y="774665"/>
            <a:ext cx="2624400" cy="14762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13E8F8C-9006-CD60-7304-3B6F78FFD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1280" y="774665"/>
            <a:ext cx="2624400" cy="14762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4C7D44-DACA-3DE3-3A31-2585804A3EBB}"/>
              </a:ext>
            </a:extLst>
          </p:cNvPr>
          <p:cNvSpPr txBox="1"/>
          <p:nvPr/>
        </p:nvSpPr>
        <p:spPr>
          <a:xfrm>
            <a:off x="3104440" y="4354499"/>
            <a:ext cx="4761240" cy="375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효율적이고</a:t>
            </a:r>
            <a:r>
              <a:rPr lang="en-US" altLang="ko-KR" dirty="0"/>
              <a:t>, Scene</a:t>
            </a:r>
            <a:r>
              <a:rPr lang="ko-KR" altLang="en-US" dirty="0"/>
              <a:t>을 고려한 모델을 설계하자는 아이디어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3D21CDE-75E3-5835-C17D-D66B55E71673}"/>
              </a:ext>
            </a:extLst>
          </p:cNvPr>
          <p:cNvSpPr/>
          <p:nvPr/>
        </p:nvSpPr>
        <p:spPr>
          <a:xfrm>
            <a:off x="2230845" y="4321913"/>
            <a:ext cx="753979" cy="5066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23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A2808F21-5241-D059-3C91-81AB9E30F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0F4D961-CC7F-F99E-F814-A406DD612631}"/>
              </a:ext>
            </a:extLst>
          </p:cNvPr>
          <p:cNvSpPr/>
          <p:nvPr/>
        </p:nvSpPr>
        <p:spPr>
          <a:xfrm>
            <a:off x="1679563" y="4379460"/>
            <a:ext cx="6771405" cy="4495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기존</a:t>
            </a:r>
            <a:r>
              <a:rPr lang="en-US" altLang="ko-KR" dirty="0">
                <a:solidFill>
                  <a:sysClr val="windowText" lastClr="000000"/>
                </a:solidFill>
              </a:rPr>
              <a:t> base </a:t>
            </a:r>
            <a:r>
              <a:rPr lang="ko-KR" altLang="en-US" dirty="0">
                <a:solidFill>
                  <a:sysClr val="windowText" lastClr="000000"/>
                </a:solidFill>
              </a:rPr>
              <a:t>연구인 </a:t>
            </a:r>
            <a:r>
              <a:rPr lang="en-US" altLang="ko-KR" dirty="0" err="1">
                <a:solidFill>
                  <a:sysClr val="windowText" lastClr="000000"/>
                </a:solidFill>
              </a:rPr>
              <a:t>SceneDiffuser</a:t>
            </a:r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보다</a:t>
            </a:r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en-US" altLang="ko-KR" b="1" dirty="0">
                <a:solidFill>
                  <a:sysClr val="windowText" lastClr="000000"/>
                </a:solidFill>
              </a:rPr>
              <a:t>Scene</a:t>
            </a:r>
            <a:r>
              <a:rPr lang="ko-KR" altLang="en-US" b="1" dirty="0">
                <a:solidFill>
                  <a:sysClr val="windowText" lastClr="000000"/>
                </a:solidFill>
              </a:rPr>
              <a:t>에 더 적합한 </a:t>
            </a:r>
            <a:r>
              <a:rPr lang="en-US" altLang="ko-KR" b="1" dirty="0">
                <a:solidFill>
                  <a:sysClr val="windowText" lastClr="000000"/>
                </a:solidFill>
              </a:rPr>
              <a:t>Motion</a:t>
            </a:r>
            <a:r>
              <a:rPr lang="ko-KR" altLang="en-US" dirty="0">
                <a:solidFill>
                  <a:sysClr val="windowText" lastClr="000000"/>
                </a:solidFill>
              </a:rPr>
              <a:t>을 생성하는 연구 </a:t>
            </a: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5225DD4-D6E0-F802-CECB-2D5096F0DBDD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0BD3E30-78D3-9BC8-DB6A-B855915A01CF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E3C8E4D8-1A7B-8F32-2826-636D96B3DE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7E1DEEB6-B86D-DAE8-7A78-F507AED59B4E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 상황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9A82DA-489F-0489-7314-687C2058926A}"/>
              </a:ext>
            </a:extLst>
          </p:cNvPr>
          <p:cNvSpPr txBox="1"/>
          <p:nvPr/>
        </p:nvSpPr>
        <p:spPr>
          <a:xfrm>
            <a:off x="1679562" y="3622545"/>
            <a:ext cx="6771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Move as You Say, Interact as You Can: </a:t>
            </a:r>
          </a:p>
          <a:p>
            <a:r>
              <a:rPr lang="en-US" altLang="ko-KR" dirty="0"/>
              <a:t>Language-guided Human Motion Generation with Scene Affordance (CVPR 2024)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48571D-0A23-E251-A498-585BE51650F3}"/>
              </a:ext>
            </a:extLst>
          </p:cNvPr>
          <p:cNvSpPr txBox="1"/>
          <p:nvPr/>
        </p:nvSpPr>
        <p:spPr>
          <a:xfrm>
            <a:off x="1617002" y="834366"/>
            <a:ext cx="52790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 Survey on Human Interaction Motion Generation (2025)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9D80096-68CC-88DB-815C-BB260BD22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0891" y="1142143"/>
            <a:ext cx="4048706" cy="22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9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15D17F3-CA1E-E592-36F1-B1E574ADB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00D43E2A-BC79-1A46-7B6C-FFB1129412F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3BD8CCB0-45B9-FB5C-F080-04FA79566987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97447156-755B-825D-0E95-BCB7A63DE0A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B453716E-7451-D5BB-D66D-2A9116199082}"/>
              </a:ext>
            </a:extLst>
          </p:cNvPr>
          <p:cNvSpPr txBox="1"/>
          <p:nvPr/>
        </p:nvSpPr>
        <p:spPr>
          <a:xfrm>
            <a:off x="1441246" y="162095"/>
            <a:ext cx="825901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Move as You Say, Interact as You Can: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Language-guided Human Motion Generation with Scene Affordance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4004C-E297-F62F-F67A-76FF808F42F2}"/>
              </a:ext>
            </a:extLst>
          </p:cNvPr>
          <p:cNvSpPr txBox="1"/>
          <p:nvPr/>
        </p:nvSpPr>
        <p:spPr>
          <a:xfrm>
            <a:off x="1704028" y="3445117"/>
            <a:ext cx="3853940" cy="785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Affordance map</a:t>
            </a:r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3D scene</a:t>
            </a:r>
            <a:r>
              <a:rPr lang="ko-KR" altLang="en-US" dirty="0">
                <a:sym typeface="Wingdings" panose="05000000000000000000" pitchFamily="2" charset="2"/>
              </a:rPr>
              <a:t>과 </a:t>
            </a:r>
            <a:r>
              <a:rPr lang="en-US" altLang="ko-KR" dirty="0">
                <a:sym typeface="Wingdings" panose="05000000000000000000" pitchFamily="2" charset="2"/>
              </a:rPr>
              <a:t>Skeleton joint </a:t>
            </a:r>
            <a:r>
              <a:rPr lang="ko-KR" altLang="en-US" dirty="0">
                <a:sym typeface="Wingdings" panose="05000000000000000000" pitchFamily="2" charset="2"/>
              </a:rPr>
              <a:t>의 </a:t>
            </a:r>
            <a:r>
              <a:rPr lang="en-US" altLang="ko-KR" dirty="0">
                <a:sym typeface="Wingdings" panose="05000000000000000000" pitchFamily="2" charset="2"/>
              </a:rPr>
              <a:t>distance field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31D549-5CB3-316C-BCD5-94231DB99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540" y="913040"/>
            <a:ext cx="4914900" cy="238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96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B4D5B36B-ADCE-EF89-30E1-FED1545B3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523258CC-352C-63A3-050D-96D6803F5B02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6BE8CAE-EF77-4660-B67D-65C0CB34A6E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1794AE3B-8D2F-2D1C-05DC-C29131CDCFE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F07E677E-8915-9B43-DA6A-5B89453D5593}"/>
              </a:ext>
            </a:extLst>
          </p:cNvPr>
          <p:cNvSpPr txBox="1"/>
          <p:nvPr/>
        </p:nvSpPr>
        <p:spPr>
          <a:xfrm>
            <a:off x="1441246" y="162095"/>
            <a:ext cx="8259014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Move as You Say, Interact as You Can: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Language-guided Human Motion Generation with Scene Affordance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95502-B5A5-972E-ED6E-8B1F5A0E5B7C}"/>
              </a:ext>
            </a:extLst>
          </p:cNvPr>
          <p:cNvSpPr txBox="1"/>
          <p:nvPr/>
        </p:nvSpPr>
        <p:spPr>
          <a:xfrm>
            <a:off x="1627828" y="3038294"/>
            <a:ext cx="5567550" cy="7446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Affordance Diffusion Model(ADM)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 </a:t>
            </a:r>
            <a:r>
              <a:rPr lang="en-US" altLang="ko-KR" dirty="0">
                <a:sym typeface="Wingdings" panose="05000000000000000000" pitchFamily="2" charset="2"/>
              </a:rPr>
              <a:t> Affordance map</a:t>
            </a:r>
            <a:r>
              <a:rPr lang="ko-KR" altLang="en-US" dirty="0">
                <a:sym typeface="Wingdings" panose="05000000000000000000" pitchFamily="2" charset="2"/>
              </a:rPr>
              <a:t>을 </a:t>
            </a:r>
            <a:r>
              <a:rPr lang="en-US" altLang="ko-KR" dirty="0">
                <a:sym typeface="Wingdings" panose="05000000000000000000" pitchFamily="2" charset="2"/>
              </a:rPr>
              <a:t>Text</a:t>
            </a:r>
            <a:r>
              <a:rPr lang="ko-KR" altLang="en-US" dirty="0">
                <a:sym typeface="Wingdings" panose="05000000000000000000" pitchFamily="2" charset="2"/>
              </a:rPr>
              <a:t>와 </a:t>
            </a:r>
            <a:r>
              <a:rPr lang="en-US" altLang="ko-KR" dirty="0">
                <a:sym typeface="Wingdings" panose="05000000000000000000" pitchFamily="2" charset="2"/>
              </a:rPr>
              <a:t>scene</a:t>
            </a:r>
            <a:r>
              <a:rPr lang="ko-KR" altLang="en-US" dirty="0">
                <a:sym typeface="Wingdings" panose="05000000000000000000" pitchFamily="2" charset="2"/>
              </a:rPr>
              <a:t>을 </a:t>
            </a:r>
            <a:r>
              <a:rPr lang="en-US" altLang="ko-KR" dirty="0">
                <a:sym typeface="Wingdings" panose="05000000000000000000" pitchFamily="2" charset="2"/>
              </a:rPr>
              <a:t>input</a:t>
            </a:r>
            <a:r>
              <a:rPr lang="ko-KR" altLang="en-US" dirty="0">
                <a:sym typeface="Wingdings" panose="05000000000000000000" pitchFamily="2" charset="2"/>
              </a:rPr>
              <a:t>으로 </a:t>
            </a:r>
            <a:r>
              <a:rPr lang="en-US" altLang="ko-KR" dirty="0">
                <a:sym typeface="Wingdings" panose="05000000000000000000" pitchFamily="2" charset="2"/>
              </a:rPr>
              <a:t>diffusion </a:t>
            </a:r>
            <a:r>
              <a:rPr lang="ko-KR" altLang="en-US" dirty="0">
                <a:sym typeface="Wingdings" panose="05000000000000000000" pitchFamily="2" charset="2"/>
              </a:rPr>
              <a:t>기반 예측</a:t>
            </a:r>
            <a:endParaRPr lang="ko-KR" altLang="en-US" sz="12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14495CC-5E5D-9B2B-9BBE-55F0E59DB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5120" y="953692"/>
            <a:ext cx="4015740" cy="19527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7FEED2-9778-19A1-78D7-FAA698233D5F}"/>
              </a:ext>
            </a:extLst>
          </p:cNvPr>
          <p:cNvSpPr txBox="1"/>
          <p:nvPr/>
        </p:nvSpPr>
        <p:spPr>
          <a:xfrm>
            <a:off x="1627828" y="3914836"/>
            <a:ext cx="7515199" cy="7446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Affordance-to-Motion Diffusion Model(AMDM)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생성된 </a:t>
            </a:r>
            <a:r>
              <a:rPr lang="en-US" altLang="ko-KR" dirty="0">
                <a:sym typeface="Wingdings" panose="05000000000000000000" pitchFamily="2" charset="2"/>
              </a:rPr>
              <a:t>Affordance map</a:t>
            </a:r>
            <a:r>
              <a:rPr lang="ko-KR" altLang="en-US" dirty="0">
                <a:sym typeface="Wingdings" panose="05000000000000000000" pitchFamily="2" charset="2"/>
              </a:rPr>
              <a:t>과 </a:t>
            </a:r>
            <a:r>
              <a:rPr lang="en-US" altLang="ko-KR" dirty="0">
                <a:sym typeface="Wingdings" panose="05000000000000000000" pitchFamily="2" charset="2"/>
              </a:rPr>
              <a:t>Text</a:t>
            </a:r>
            <a:r>
              <a:rPr lang="ko-KR" altLang="en-US" dirty="0">
                <a:sym typeface="Wingdings" panose="05000000000000000000" pitchFamily="2" charset="2"/>
              </a:rPr>
              <a:t>를 </a:t>
            </a:r>
            <a:r>
              <a:rPr lang="en-US" altLang="ko-KR" dirty="0">
                <a:sym typeface="Wingdings" panose="05000000000000000000" pitchFamily="2" charset="2"/>
              </a:rPr>
              <a:t>cross attention</a:t>
            </a:r>
            <a:r>
              <a:rPr lang="ko-KR" altLang="en-US" dirty="0">
                <a:sym typeface="Wingdings" panose="05000000000000000000" pitchFamily="2" charset="2"/>
              </a:rPr>
              <a:t>을 통해 </a:t>
            </a:r>
            <a:r>
              <a:rPr lang="en-US" altLang="ko-KR" dirty="0">
                <a:sym typeface="Wingdings" panose="05000000000000000000" pitchFamily="2" charset="2"/>
              </a:rPr>
              <a:t>plausible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human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motion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generate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56702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EEE188D9-66CC-54C8-9C1B-9005C5AEF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E031504-060D-9EF0-F189-9BFF882042E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C23432AA-B803-862D-9E08-D0DEBF1BA86D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374C4A15-615D-F20A-1542-7CCB8D7E5C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1D6D45A2-91FB-935E-C048-04F71426267D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Related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works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CA5757-D1AB-511B-94A7-6FC3D651C3BB}"/>
              </a:ext>
            </a:extLst>
          </p:cNvPr>
          <p:cNvSpPr txBox="1"/>
          <p:nvPr/>
        </p:nvSpPr>
        <p:spPr>
          <a:xfrm>
            <a:off x="1681168" y="1055550"/>
            <a:ext cx="4939173" cy="1258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3D point cloud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Point Transformer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Point Transformer V3: Simpler, Faster, Stronger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en-US" altLang="ko-KR" sz="1200" dirty="0" err="1"/>
              <a:t>PointMamba</a:t>
            </a:r>
            <a:r>
              <a:rPr lang="en-US" altLang="ko-KR" sz="1200" dirty="0"/>
              <a:t>: A Simple State Space Model for Point Cloud Analysis</a:t>
            </a:r>
            <a:endParaRPr lang="ko-KR" alt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4DBA4F-407D-D192-4C28-8108E7961162}"/>
              </a:ext>
            </a:extLst>
          </p:cNvPr>
          <p:cNvSpPr txBox="1"/>
          <p:nvPr/>
        </p:nvSpPr>
        <p:spPr>
          <a:xfrm>
            <a:off x="1681168" y="2798587"/>
            <a:ext cx="6043642" cy="1535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Motion Generation – Diversity, Quality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RL from Physical Feedback: Aligning Large Motion Models with Humanoid Control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PINO: Person-Interaction Noise Optimization for Long-Duration and Customizable 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 Motion Generation of Arbitrary-Sized Groups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MOST: Motion Diffusion Model for Rare Text via Temporal Clip Banzhaf Interaction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9375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8F101F3F-DF50-F8D3-FE0A-E1B8ABEE4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A03D01C1-0784-4593-78F4-83B99E8D75B3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AE8DA6A-5275-41B3-1EED-F0B29880EA2E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02B7B81-4B68-7D19-7F87-28AB37F75CD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905884FA-9414-7425-56C2-48391ACF1203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Related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works – 3D Point Cloud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BA3B0-EB48-6157-5E33-3DFC46013AD5}"/>
              </a:ext>
            </a:extLst>
          </p:cNvPr>
          <p:cNvSpPr txBox="1"/>
          <p:nvPr/>
        </p:nvSpPr>
        <p:spPr>
          <a:xfrm>
            <a:off x="1681168" y="918390"/>
            <a:ext cx="3712876" cy="1114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Point Transformer</a:t>
            </a:r>
          </a:p>
          <a:p>
            <a:pPr>
              <a:lnSpc>
                <a:spcPct val="150000"/>
              </a:lnSpc>
            </a:pPr>
            <a:r>
              <a:rPr lang="en-US" altLang="ko-KR" sz="1600" dirty="0"/>
              <a:t>  </a:t>
            </a:r>
            <a:r>
              <a:rPr lang="en-US" altLang="ko-KR" dirty="0">
                <a:sym typeface="Wingdings" panose="05000000000000000000" pitchFamily="2" charset="2"/>
              </a:rPr>
              <a:t> Attention</a:t>
            </a:r>
            <a:r>
              <a:rPr lang="ko-KR" altLang="en-US" dirty="0">
                <a:sym typeface="Wingdings" panose="05000000000000000000" pitchFamily="2" charset="2"/>
              </a:rPr>
              <a:t>을 이용한 </a:t>
            </a:r>
            <a:r>
              <a:rPr lang="en-US" altLang="ko-KR" dirty="0">
                <a:sym typeface="Wingdings" panose="05000000000000000000" pitchFamily="2" charset="2"/>
              </a:rPr>
              <a:t>Point cloud encoding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  Point cloud</a:t>
            </a:r>
            <a:r>
              <a:rPr lang="ko-KR" altLang="en-US" dirty="0">
                <a:sym typeface="Wingdings" panose="05000000000000000000" pitchFamily="2" charset="2"/>
              </a:rPr>
              <a:t>가 </a:t>
            </a:r>
            <a:r>
              <a:rPr lang="en-US" altLang="ko-KR" dirty="0">
                <a:sym typeface="Wingdings" panose="05000000000000000000" pitchFamily="2" charset="2"/>
              </a:rPr>
              <a:t>unordered set</a:t>
            </a:r>
            <a:r>
              <a:rPr lang="ko-KR" altLang="en-US" dirty="0">
                <a:sym typeface="Wingdings" panose="05000000000000000000" pitchFamily="2" charset="2"/>
              </a:rPr>
              <a:t>임을 이용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ko-KR" altLang="en-US" sz="1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54726B-B097-11B8-4B18-F97A5FF3711E}"/>
              </a:ext>
            </a:extLst>
          </p:cNvPr>
          <p:cNvSpPr txBox="1"/>
          <p:nvPr/>
        </p:nvSpPr>
        <p:spPr>
          <a:xfrm>
            <a:off x="1681168" y="2218145"/>
            <a:ext cx="6187912" cy="1114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Point Transformer V3</a:t>
            </a:r>
          </a:p>
          <a:p>
            <a:pPr>
              <a:lnSpc>
                <a:spcPct val="150000"/>
              </a:lnSpc>
            </a:pPr>
            <a:r>
              <a:rPr lang="en-US" altLang="ko-KR" sz="1600" dirty="0"/>
              <a:t>  </a:t>
            </a:r>
            <a:r>
              <a:rPr lang="en-US" altLang="ko-KR" dirty="0">
                <a:sym typeface="Wingdings" panose="05000000000000000000" pitchFamily="2" charset="2"/>
              </a:rPr>
              <a:t> Point transformer</a:t>
            </a:r>
            <a:r>
              <a:rPr lang="ko-KR" altLang="en-US" dirty="0">
                <a:sym typeface="Wingdings" panose="05000000000000000000" pitchFamily="2" charset="2"/>
              </a:rPr>
              <a:t>의 연산 중 </a:t>
            </a:r>
            <a:r>
              <a:rPr lang="en-US" altLang="ko-KR" dirty="0" err="1">
                <a:sym typeface="Wingdings" panose="05000000000000000000" pitchFamily="2" charset="2"/>
              </a:rPr>
              <a:t>kNN</a:t>
            </a:r>
            <a:r>
              <a:rPr lang="ko-KR" altLang="en-US" dirty="0">
                <a:sym typeface="Wingdings" panose="05000000000000000000" pitchFamily="2" charset="2"/>
              </a:rPr>
              <a:t> 연산의 </a:t>
            </a:r>
            <a:r>
              <a:rPr lang="en-US" altLang="ko-KR" dirty="0">
                <a:sym typeface="Wingdings" panose="05000000000000000000" pitchFamily="2" charset="2"/>
              </a:rPr>
              <a:t>cost</a:t>
            </a:r>
            <a:r>
              <a:rPr lang="ko-KR" altLang="en-US" dirty="0">
                <a:sym typeface="Wingdings" panose="05000000000000000000" pitchFamily="2" charset="2"/>
              </a:rPr>
              <a:t>가 너무 큰 점을 지적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  Unordered set</a:t>
            </a:r>
            <a:r>
              <a:rPr lang="ko-KR" altLang="en-US" dirty="0">
                <a:sym typeface="Wingdings" panose="05000000000000000000" pitchFamily="2" charset="2"/>
              </a:rPr>
              <a:t>을 </a:t>
            </a:r>
            <a:r>
              <a:rPr lang="en-US" altLang="ko-KR" dirty="0">
                <a:sym typeface="Wingdings" panose="05000000000000000000" pitchFamily="2" charset="2"/>
              </a:rPr>
              <a:t>serialization </a:t>
            </a:r>
            <a:r>
              <a:rPr lang="ko-KR" altLang="en-US" dirty="0">
                <a:sym typeface="Wingdings" panose="05000000000000000000" pitchFamily="2" charset="2"/>
              </a:rPr>
              <a:t>방법을 통해 정렬 및 </a:t>
            </a:r>
            <a:r>
              <a:rPr lang="en-US" altLang="ko-KR" dirty="0">
                <a:sym typeface="Wingdings" panose="05000000000000000000" pitchFamily="2" charset="2"/>
              </a:rPr>
              <a:t>Patch </a:t>
            </a:r>
            <a:r>
              <a:rPr lang="ko-KR" altLang="en-US" dirty="0">
                <a:sym typeface="Wingdings" panose="05000000000000000000" pitchFamily="2" charset="2"/>
              </a:rPr>
              <a:t>단위 연산 실행</a:t>
            </a:r>
            <a:endParaRPr lang="en-US" altLang="ko-KR" dirty="0">
              <a:sym typeface="Wingdings" panose="05000000000000000000" pitchFamily="2" charset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C2BFD3-1FF4-8169-2A81-7C083CF518AC}"/>
              </a:ext>
            </a:extLst>
          </p:cNvPr>
          <p:cNvSpPr txBox="1"/>
          <p:nvPr/>
        </p:nvSpPr>
        <p:spPr>
          <a:xfrm>
            <a:off x="1681168" y="3517579"/>
            <a:ext cx="7180171" cy="14371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err="1"/>
              <a:t>PointMamba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>
                <a:sym typeface="Wingdings" panose="05000000000000000000" pitchFamily="2" charset="2"/>
              </a:rPr>
              <a:t>  </a:t>
            </a:r>
            <a:r>
              <a:rPr lang="en-US" altLang="ko-KR" dirty="0">
                <a:sym typeface="Wingdings" panose="05000000000000000000" pitchFamily="2" charset="2"/>
              </a:rPr>
              <a:t> Point Transformer V3</a:t>
            </a:r>
            <a:r>
              <a:rPr lang="ko-KR" altLang="en-US" dirty="0">
                <a:sym typeface="Wingdings" panose="05000000000000000000" pitchFamily="2" charset="2"/>
              </a:rPr>
              <a:t>의 </a:t>
            </a:r>
            <a:r>
              <a:rPr lang="en-US" altLang="ko-KR" dirty="0">
                <a:sym typeface="Wingdings" panose="05000000000000000000" pitchFamily="2" charset="2"/>
              </a:rPr>
              <a:t>Serialization </a:t>
            </a:r>
            <a:r>
              <a:rPr lang="ko-KR" altLang="en-US" dirty="0">
                <a:sym typeface="Wingdings" panose="05000000000000000000" pitchFamily="2" charset="2"/>
              </a:rPr>
              <a:t>방법을 사용함과 동시에 </a:t>
            </a:r>
            <a:r>
              <a:rPr lang="en-US" altLang="ko-KR" dirty="0">
                <a:sym typeface="Wingdings" panose="05000000000000000000" pitchFamily="2" charset="2"/>
              </a:rPr>
              <a:t>Attention</a:t>
            </a:r>
            <a:r>
              <a:rPr lang="ko-KR" altLang="en-US" dirty="0">
                <a:sym typeface="Wingdings" panose="05000000000000000000" pitchFamily="2" charset="2"/>
              </a:rPr>
              <a:t> 의 </a:t>
            </a:r>
            <a:r>
              <a:rPr lang="ko-KR" altLang="en-US" dirty="0" err="1">
                <a:sym typeface="Wingdings" panose="05000000000000000000" pitchFamily="2" charset="2"/>
              </a:rPr>
              <a:t>계산량을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    </a:t>
            </a:r>
            <a:r>
              <a:rPr lang="ko-KR" altLang="en-US" dirty="0">
                <a:sym typeface="Wingdings" panose="05000000000000000000" pitchFamily="2" charset="2"/>
              </a:rPr>
              <a:t>줄이기 위해 </a:t>
            </a:r>
            <a:r>
              <a:rPr lang="en-US" altLang="ko-KR" dirty="0">
                <a:sym typeface="Wingdings" panose="05000000000000000000" pitchFamily="2" charset="2"/>
              </a:rPr>
              <a:t>Vanilla Mamba </a:t>
            </a:r>
            <a:r>
              <a:rPr lang="ko-KR" altLang="en-US" dirty="0">
                <a:sym typeface="Wingdings" panose="05000000000000000000" pitchFamily="2" charset="2"/>
              </a:rPr>
              <a:t>모델 도입으로 </a:t>
            </a:r>
            <a:r>
              <a:rPr lang="en-US" altLang="ko-KR" dirty="0">
                <a:sym typeface="Wingdings" panose="05000000000000000000" pitchFamily="2" charset="2"/>
              </a:rPr>
              <a:t>Linear complexity</a:t>
            </a:r>
            <a:r>
              <a:rPr lang="ko-KR" altLang="en-US" dirty="0">
                <a:sym typeface="Wingdings" panose="05000000000000000000" pitchFamily="2" charset="2"/>
              </a:rPr>
              <a:t>로 연산</a:t>
            </a:r>
            <a:endParaRPr lang="en-US" altLang="ko-KR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77358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AC5EB486-71A9-D14D-47C3-2A6301615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05794B49-9D86-DD33-BA66-E835F202FE06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50009C11-2223-02D7-A83B-840614EA060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0F1CF0CE-CD7A-276B-A23A-483A8AD4B99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5BA8226F-694D-1721-E9F2-42B23207868E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현재 진행 상황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0E32D1-2736-0172-38D3-3D8DEB6A2D98}"/>
              </a:ext>
            </a:extLst>
          </p:cNvPr>
          <p:cNvSpPr txBox="1"/>
          <p:nvPr/>
        </p:nvSpPr>
        <p:spPr>
          <a:xfrm>
            <a:off x="1696408" y="903150"/>
            <a:ext cx="5141151" cy="1021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dirty="0"/>
              <a:t>Related works (Motion generation diversity, quality) review..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dirty="0" err="1"/>
              <a:t>PointMamba</a:t>
            </a:r>
            <a:r>
              <a:rPr lang="ko-KR" altLang="en-US" dirty="0"/>
              <a:t> 도입을 위한 환경설정</a:t>
            </a:r>
            <a:endParaRPr lang="en-US" altLang="ko-KR" dirty="0"/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dirty="0"/>
              <a:t>Base Model(Afford-Motion) test 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D63EAA3-806C-C417-C8DE-F8464C2156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084" t="21105" r="29592" b="16157"/>
          <a:stretch>
            <a:fillRect/>
          </a:stretch>
        </p:blipFill>
        <p:spPr>
          <a:xfrm>
            <a:off x="3670292" y="2142962"/>
            <a:ext cx="901708" cy="180600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0F4A15C-D8F4-C194-FD22-6491E0D25B4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848" t="20606" r="30111" b="17598"/>
          <a:stretch>
            <a:fillRect/>
          </a:stretch>
        </p:blipFill>
        <p:spPr>
          <a:xfrm>
            <a:off x="2061846" y="2277798"/>
            <a:ext cx="1092059" cy="17285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528283-6474-3C07-6AE8-325E2CC8A03F}"/>
              </a:ext>
            </a:extLst>
          </p:cNvPr>
          <p:cNvSpPr txBox="1"/>
          <p:nvPr/>
        </p:nvSpPr>
        <p:spPr>
          <a:xfrm>
            <a:off x="2824168" y="4052574"/>
            <a:ext cx="1239442" cy="375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HumanML3D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312685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5153</TotalTime>
  <Words>398</Words>
  <Application>Microsoft Office PowerPoint</Application>
  <PresentationFormat>화면 슬라이드 쇼(16:9)</PresentationFormat>
  <Paragraphs>57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NanumGothic ExtraBold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JYoung재영</dc:creator>
  <cp:lastModifiedBy>Jaemin Choi</cp:lastModifiedBy>
  <cp:revision>39</cp:revision>
  <dcterms:modified xsi:type="dcterms:W3CDTF">2025-07-29T08:51:56Z</dcterms:modified>
</cp:coreProperties>
</file>